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26" r:id="rId62"/>
    <p:sldId id="349" r:id="rId63"/>
    <p:sldId id="350" r:id="rId64"/>
    <p:sldId id="352" r:id="rId65"/>
    <p:sldId id="257" r:id="rId66"/>
    <p:sldId id="258" r:id="rId67"/>
    <p:sldId id="262" r:id="rId68"/>
    <p:sldId id="260" r:id="rId69"/>
    <p:sldId id="274" r:id="rId70"/>
    <p:sldId id="351" r:id="rId71"/>
    <p:sldId id="277" r:id="rId72"/>
    <p:sldId id="278" r:id="rId73"/>
    <p:sldId id="280" r:id="rId74"/>
    <p:sldId id="321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349"/>
            <p14:sldId id="350"/>
            <p14:sldId id="352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351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2B8BE2"/>
    <a:srgbClr val="FFBDBD"/>
    <a:srgbClr val="FFF8E1"/>
    <a:srgbClr val="DFC9EF"/>
    <a:srgbClr val="BA8CDC"/>
    <a:srgbClr val="C59400"/>
    <a:srgbClr val="FFD966"/>
    <a:srgbClr val="BF9000"/>
    <a:srgbClr val="2E8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43" d="100"/>
          <a:sy n="43" d="100"/>
        </p:scale>
        <p:origin x="903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73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431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895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757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7E7EB5-24FD-4845-9618-EC452CEF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68" y="4745981"/>
            <a:ext cx="597244" cy="597244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78D0201-0E95-42B9-B85E-1CC13E2B0271}"/>
              </a:ext>
            </a:extLst>
          </p:cNvPr>
          <p:cNvCxnSpPr>
            <a:cxnSpLocks/>
          </p:cNvCxnSpPr>
          <p:nvPr/>
        </p:nvCxnSpPr>
        <p:spPr>
          <a:xfrm rot="10800000">
            <a:off x="7247157" y="4597593"/>
            <a:ext cx="2864302" cy="477671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17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Favor local variables over test suite members </a:t>
            </a:r>
            <a:br>
              <a:rPr lang="en-US" sz="2800" dirty="0"/>
            </a:br>
            <a:r>
              <a:rPr lang="en-US" sz="1500" dirty="0"/>
              <a:t>Everything should be created from the test</a:t>
            </a: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Domain</a:t>
            </a:r>
            <a:r>
              <a:rPr lang="fr-FR" sz="2800" dirty="0"/>
              <a:t>-D</a:t>
            </a:r>
            <a:r>
              <a:rPr lang="en-US" sz="2800" dirty="0"/>
              <a:t>riven Builders to shorten and explicit the Arrange section of your tests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2828434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6A482-16C4-4D14-ABF3-35F11F86211A}"/>
              </a:ext>
            </a:extLst>
          </p:cNvPr>
          <p:cNvSpPr txBox="1"/>
          <p:nvPr/>
        </p:nvSpPr>
        <p:spPr>
          <a:xfrm>
            <a:off x="461719" y="1542274"/>
            <a:ext cx="317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DK More Or Less" pitchFamily="50" charset="0"/>
              </a:rPr>
              <a:t>For the overall workflow we </a:t>
            </a:r>
            <a:r>
              <a:rPr lang="en-GB" sz="2400" dirty="0" err="1">
                <a:solidFill>
                  <a:schemeClr val="bg1"/>
                </a:solidFill>
                <a:latin typeface="DK More Or Less" pitchFamily="50" charset="0"/>
              </a:rPr>
              <a:t>favor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0532FD3-EDF0-453E-9897-90945C9308F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453256" y="2971437"/>
            <a:ext cx="2194805" cy="998472"/>
          </a:xfrm>
          <a:prstGeom prst="curvedConnector3">
            <a:avLst>
              <a:gd name="adj1" fmla="val 50000"/>
            </a:avLst>
          </a:prstGeom>
          <a:ln w="34925">
            <a:solidFill>
              <a:schemeClr val="bg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D211EC-FB13-4246-A08E-35A0E2977DAC}"/>
              </a:ext>
            </a:extLst>
          </p:cNvPr>
          <p:cNvSpPr/>
          <p:nvPr/>
        </p:nvSpPr>
        <p:spPr>
          <a:xfrm rot="485042">
            <a:off x="966131" y="4559435"/>
            <a:ext cx="3922964" cy="173910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16A077-1101-43DC-A9C9-04FD4E2790C3}"/>
              </a:ext>
            </a:extLst>
          </p:cNvPr>
          <p:cNvGrpSpPr/>
          <p:nvPr/>
        </p:nvGrpSpPr>
        <p:grpSpPr>
          <a:xfrm>
            <a:off x="4620451" y="2482642"/>
            <a:ext cx="6902849" cy="4217617"/>
            <a:chOff x="4620451" y="2482642"/>
            <a:chExt cx="6902849" cy="4217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411B7-C1AC-44EF-93D0-2B3A6046DEA3}"/>
                </a:ext>
              </a:extLst>
            </p:cNvPr>
            <p:cNvSpPr txBox="1"/>
            <p:nvPr/>
          </p:nvSpPr>
          <p:spPr>
            <a:xfrm>
              <a:off x="6760913" y="2482642"/>
              <a:ext cx="4762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For the kind of tests we </a:t>
              </a:r>
              <a:b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</a:br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favor the most</a:t>
              </a:r>
              <a:endParaRPr lang="en-GB" sz="2400" dirty="0">
                <a:solidFill>
                  <a:srgbClr val="2B8BE2"/>
                </a:solidFill>
                <a:latin typeface="DK More Or Less" pitchFamily="50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197976C-F272-4B1C-A4FC-979B552A78E5}"/>
                </a:ext>
              </a:extLst>
            </p:cNvPr>
            <p:cNvCxnSpPr>
              <a:cxnSpLocks/>
              <a:stCxn id="9" idx="2"/>
              <a:endCxn id="24" idx="7"/>
            </p:cNvCxnSpPr>
            <p:nvPr/>
          </p:nvCxnSpPr>
          <p:spPr>
            <a:xfrm rot="5400000">
              <a:off x="8227752" y="3408848"/>
              <a:ext cx="1009565" cy="819147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2B8BE2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FEEE31-C2EC-435A-A5B0-AC3D9C73EC33}"/>
                </a:ext>
              </a:extLst>
            </p:cNvPr>
            <p:cNvSpPr/>
            <p:nvPr/>
          </p:nvSpPr>
          <p:spPr>
            <a:xfrm rot="20883607">
              <a:off x="4620451" y="4286705"/>
              <a:ext cx="4585681" cy="2413554"/>
            </a:xfrm>
            <a:prstGeom prst="ellipse">
              <a:avLst/>
            </a:prstGeom>
            <a:noFill/>
            <a:ln w="34925">
              <a:solidFill>
                <a:srgbClr val="2B8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12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4A0F0-6229-40BD-BB96-A90F7C5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1E9E60-707B-4D7E-9F8C-170CACAE0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2"/>
          <a:stretch/>
        </p:blipFill>
        <p:spPr>
          <a:xfrm flipH="1">
            <a:off x="-14484" y="-213646"/>
            <a:ext cx="2548348" cy="7931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but…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Double loop</a:t>
            </a:r>
            <a:endParaRPr lang="en-US" sz="28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One and a half loop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9D98A20-FA96-4E29-96E7-A7A4824CDAEE}"/>
              </a:ext>
            </a:extLst>
          </p:cNvPr>
          <p:cNvSpPr/>
          <p:nvPr/>
        </p:nvSpPr>
        <p:spPr>
          <a:xfrm rot="21121026">
            <a:off x="8236529" y="5742651"/>
            <a:ext cx="4006784" cy="1858033"/>
          </a:xfrm>
          <a:prstGeom prst="arc">
            <a:avLst>
              <a:gd name="adj1" fmla="val 14261143"/>
              <a:gd name="adj2" fmla="val 20438447"/>
            </a:avLst>
          </a:prstGeom>
          <a:ln w="34925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761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8F958D3-8C26-447D-968A-1A7A63A7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446" b="2835"/>
          <a:stretch/>
        </p:blipFill>
        <p:spPr>
          <a:xfrm>
            <a:off x="683247" y="656309"/>
            <a:ext cx="11049781" cy="58128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2C4BF8-A5E7-400B-9C20-1335842216D7}"/>
              </a:ext>
            </a:extLst>
          </p:cNvPr>
          <p:cNvGrpSpPr/>
          <p:nvPr/>
        </p:nvGrpSpPr>
        <p:grpSpPr>
          <a:xfrm>
            <a:off x="9610526" y="247043"/>
            <a:ext cx="2122503" cy="901273"/>
            <a:chOff x="9610526" y="247043"/>
            <a:chExt cx="2122503" cy="901273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9610526" y="247043"/>
              <a:ext cx="2122503" cy="90127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400" cap="all" dirty="0">
                  <a:solidFill>
                    <a:srgbClr val="2E8EE4"/>
                  </a:solidFill>
                </a:rPr>
                <a:t>Outside-in </a:t>
              </a:r>
              <a:br>
                <a:rPr lang="en-US" sz="2400" cap="all" dirty="0">
                  <a:solidFill>
                    <a:srgbClr val="2E8EE4"/>
                  </a:solidFill>
                </a:rPr>
              </a:br>
              <a:r>
                <a:rPr lang="en-US" sz="2400" cap="all" dirty="0">
                  <a:solidFill>
                    <a:srgbClr val="2E8EE4"/>
                  </a:solidFill>
                </a:rPr>
                <a:t>diamond 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7E1DB-9FA7-44BF-9E1E-F168C9DD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73" y="616689"/>
              <a:ext cx="287079" cy="287079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4546362" y="456835"/>
            <a:ext cx="3349951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Fuzzers are helpful to shorten test &amp; to detect any hard-coded value or unsupported case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39D91A2-C8ED-499A-9EEB-0D5ABFFC537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825204" y="670207"/>
            <a:ext cx="852377" cy="1939893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>
            <a:extLst>
              <a:ext uri="{FF2B5EF4-FFF2-40B4-BE49-F238E27FC236}">
                <a16:creationId xmlns:a16="http://schemas.microsoft.com/office/drawing/2014/main" id="{96976007-C2B6-4043-B02A-43B979376109}"/>
              </a:ext>
            </a:extLst>
          </p:cNvPr>
          <p:cNvSpPr txBox="1">
            <a:spLocks/>
          </p:cNvSpPr>
          <p:nvPr/>
        </p:nvSpPr>
        <p:spPr>
          <a:xfrm>
            <a:off x="9040408" y="2369564"/>
            <a:ext cx="2324804" cy="97872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Builders allows us to be behavioral &amp; Domain-Driven (and not tech)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72AD971-C588-4929-B21E-0F429C1DA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88040" y="2583965"/>
            <a:ext cx="734939" cy="182136"/>
          </a:xfrm>
          <a:prstGeom prst="curvedConnector3">
            <a:avLst>
              <a:gd name="adj1" fmla="val 9380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">
            <a:extLst>
              <a:ext uri="{FF2B5EF4-FFF2-40B4-BE49-F238E27FC236}">
                <a16:creationId xmlns:a16="http://schemas.microsoft.com/office/drawing/2014/main" id="{628084B2-F27A-45D8-831D-69034AE91F0C}"/>
              </a:ext>
            </a:extLst>
          </p:cNvPr>
          <p:cNvSpPr txBox="1">
            <a:spLocks/>
          </p:cNvSpPr>
          <p:nvPr/>
        </p:nvSpPr>
        <p:spPr>
          <a:xfrm>
            <a:off x="8635905" y="3713335"/>
            <a:ext cx="3084347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No I/O involved here, but we test the whole { black-box / component / API }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E15D82-6022-4E02-94B9-4AEBC2AF911F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6208141" y="3704542"/>
            <a:ext cx="2427765" cy="38735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">
            <a:extLst>
              <a:ext uri="{FF2B5EF4-FFF2-40B4-BE49-F238E27FC236}">
                <a16:creationId xmlns:a16="http://schemas.microsoft.com/office/drawing/2014/main" id="{7A0AA8A2-806A-48F0-8D9D-004E1DCA7AEF}"/>
              </a:ext>
            </a:extLst>
          </p:cNvPr>
          <p:cNvSpPr txBox="1">
            <a:spLocks/>
          </p:cNvSpPr>
          <p:nvPr/>
        </p:nvSpPr>
        <p:spPr>
          <a:xfrm>
            <a:off x="7229876" y="6050554"/>
            <a:ext cx="4218039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Those acceptance tests can even check the infra serialization/adaptation code for the produced outputs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A36CDE5-EA20-4620-A412-0D847C308025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3200400" y="5030341"/>
            <a:ext cx="4029476" cy="139877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6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BB51F1-6521-4DA2-AD82-E16786D764CD}"/>
              </a:ext>
            </a:extLst>
          </p:cNvPr>
          <p:cNvGrpSpPr/>
          <p:nvPr/>
        </p:nvGrpSpPr>
        <p:grpSpPr>
          <a:xfrm>
            <a:off x="146157" y="-213646"/>
            <a:ext cx="14272573" cy="7932000"/>
            <a:chOff x="146157" y="-213646"/>
            <a:chExt cx="14272573" cy="7932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1E9E60-707B-4D7E-9F8C-170CACAE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82"/>
            <a:stretch/>
          </p:blipFill>
          <p:spPr>
            <a:xfrm flipH="1">
              <a:off x="146157" y="-213646"/>
              <a:ext cx="2548348" cy="7931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5074EE-F01A-4339-9FE1-CFEEAE01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32" y="-213645"/>
              <a:ext cx="11897998" cy="793199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Title here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3137370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3901</Words>
  <Application>Microsoft Office PowerPoint</Application>
  <PresentationFormat>Widescreen</PresentationFormat>
  <Paragraphs>1239</Paragraphs>
  <Slides>74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Outside-in Diamond       TDD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495</cp:revision>
  <cp:lastPrinted>2021-01-24T16:35:49Z</cp:lastPrinted>
  <dcterms:created xsi:type="dcterms:W3CDTF">2021-01-22T11:53:11Z</dcterms:created>
  <dcterms:modified xsi:type="dcterms:W3CDTF">2021-02-14T21:17:36Z</dcterms:modified>
</cp:coreProperties>
</file>